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69" r:id="rId5"/>
    <p:sldId id="258" r:id="rId6"/>
    <p:sldId id="260" r:id="rId7"/>
    <p:sldId id="259" r:id="rId8"/>
    <p:sldId id="261" r:id="rId9"/>
    <p:sldId id="263" r:id="rId10"/>
    <p:sldId id="262" r:id="rId11"/>
    <p:sldId id="265" r:id="rId12"/>
    <p:sldId id="264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7236"/>
    <a:srgbClr val="2B4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10/5/2022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505199"/>
            <a:ext cx="8458200" cy="2570587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rgbClr val="003300"/>
                </a:solidFill>
                <a:latin typeface="Times New Roman" pitchFamily="18" charset="0"/>
              </a:rPr>
              <a:t>«</a:t>
            </a:r>
            <a:r>
              <a:rPr lang="ru-RU" sz="4800" b="1" i="1" dirty="0" smtClean="0">
                <a:solidFill>
                  <a:srgbClr val="006600"/>
                </a:solidFill>
                <a:latin typeface="Cordeballet" pitchFamily="2" charset="0"/>
              </a:rPr>
              <a:t>Изготовление </a:t>
            </a:r>
            <a:r>
              <a:rPr lang="ru-RU" sz="4800" b="1" i="1" dirty="0" smtClean="0">
                <a:solidFill>
                  <a:srgbClr val="006600"/>
                </a:solidFill>
                <a:latin typeface="Cordeballet" pitchFamily="2" charset="0"/>
              </a:rPr>
              <a:t>мягкой </a:t>
            </a:r>
            <a:r>
              <a:rPr lang="ru-RU" sz="4800" b="1" i="1" dirty="0" smtClean="0">
                <a:solidFill>
                  <a:srgbClr val="006600"/>
                </a:solidFill>
                <a:latin typeface="Cordeballet" pitchFamily="2" charset="0"/>
              </a:rPr>
              <a:t>игрушки</a:t>
            </a:r>
            <a:r>
              <a:rPr lang="ru-RU" sz="4800" b="1" i="1" dirty="0" smtClean="0">
                <a:solidFill>
                  <a:srgbClr val="003300"/>
                </a:solidFill>
                <a:latin typeface="Times New Roman" pitchFamily="18" charset="0"/>
              </a:rPr>
              <a:t>»</a:t>
            </a:r>
            <a:r>
              <a:rPr lang="ru-RU" b="1" i="1" dirty="0" smtClean="0">
                <a:solidFill>
                  <a:srgbClr val="003300"/>
                </a:solidFill>
                <a:latin typeface="Times New Roman" pitchFamily="18" charset="0"/>
              </a:rPr>
              <a:t/>
            </a:r>
            <a:br>
              <a:rPr lang="ru-RU" b="1" i="1" dirty="0" smtClean="0">
                <a:solidFill>
                  <a:srgbClr val="003300"/>
                </a:solidFill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67000"/>
            <a:ext cx="8458200" cy="914400"/>
          </a:xfrm>
        </p:spPr>
        <p:txBody>
          <a:bodyPr>
            <a:normAutofit/>
          </a:bodyPr>
          <a:lstStyle/>
          <a:p>
            <a:r>
              <a:rPr lang="ru-RU" sz="4800" b="1" u="sng" dirty="0" smtClean="0">
                <a:solidFill>
                  <a:srgbClr val="003300"/>
                </a:solidFill>
                <a:latin typeface="Monotype Corsiva" pitchFamily="66" charset="0"/>
              </a:rPr>
              <a:t>Творческий проект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5257800"/>
            <a:ext cx="731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Выполнила ученица 8д класса</a:t>
            </a:r>
          </a:p>
          <a:p>
            <a:pPr algn="r"/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МБОУ </a:t>
            </a:r>
            <a:r>
              <a:rPr lang="ru-RU" sz="2800" b="1" i="1" dirty="0" err="1" smtClean="0">
                <a:solidFill>
                  <a:srgbClr val="003300"/>
                </a:solidFill>
                <a:latin typeface="Times New Roman" pitchFamily="18" charset="0"/>
              </a:rPr>
              <a:t>Толмачёвская</a:t>
            </a:r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 средняя школа № 60»</a:t>
            </a:r>
          </a:p>
          <a:p>
            <a:pPr algn="r"/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ГОЛУБИНСКАЯ ДИАНА</a:t>
            </a:r>
            <a:endParaRPr lang="ru-RU" sz="2800" b="1" i="1" dirty="0" smtClean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382000" cy="2713038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>
                <a:solidFill>
                  <a:srgbClr val="006600"/>
                </a:solidFill>
                <a:latin typeface="Cordeballet" pitchFamily="2" charset="0"/>
              </a:rPr>
              <a:t>у подруги скоро день рождения, и я хочу подарить ей что-то особенное, запоминающееся, такой предмет, который точно будет напоминать ей обо мне. А значит, мне надо сделать его своими руками, его точно в магазинах не найдешь</a:t>
            </a:r>
            <a:endParaRPr lang="ru-RU" dirty="0"/>
          </a:p>
        </p:txBody>
      </p:sp>
      <p:pic>
        <p:nvPicPr>
          <p:cNvPr id="11266" name="Picture 2" descr="https://hendmeid.guru/wp-content/auploads/619280/dlinnouhiy_rozovyy_zay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3886200"/>
            <a:ext cx="25146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686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Гипотеза: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382000" cy="2713038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006600"/>
                </a:solidFill>
                <a:latin typeface="Cordeballet" pitchFamily="2" charset="0"/>
              </a:rPr>
              <a:t>действительно ли подарок – игрушка, сделанный своими руками, будет самым запоминающимся и желанным</a:t>
            </a:r>
            <a:endParaRPr lang="ru-RU" dirty="0"/>
          </a:p>
        </p:txBody>
      </p:sp>
      <p:pic>
        <p:nvPicPr>
          <p:cNvPr id="11266" name="Picture 2" descr="https://hendmeid.guru/wp-content/auploads/619280/dlinnouhiy_rozovyy_zay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3886200"/>
            <a:ext cx="2514600" cy="27432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772" y="3135367"/>
            <a:ext cx="2962656" cy="3715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382000" cy="271303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6600"/>
                </a:solidFill>
                <a:latin typeface="Cordeballet" pitchFamily="2" charset="0"/>
              </a:rPr>
              <a:t>Сшить мягкую игрушку в подарок своей близкой подруге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0064"/>
            <a:ext cx="2971800" cy="2971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040064"/>
            <a:ext cx="4355819" cy="288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6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i="1" dirty="0" smtClean="0"/>
              <a:t>ЗАДАЧИ ПРОЕКТА</a:t>
            </a:r>
            <a:endParaRPr lang="ru-RU" sz="4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438400"/>
            <a:ext cx="8686800" cy="3641725"/>
          </a:xfrm>
        </p:spPr>
        <p:txBody>
          <a:bodyPr>
            <a:normAutofit fontScale="92500" lnSpcReduction="10000"/>
          </a:bodyPr>
          <a:lstStyle/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b="1" i="1" dirty="0">
                <a:solidFill>
                  <a:srgbClr val="006600"/>
                </a:solidFill>
                <a:latin typeface="Cordeballet" pitchFamily="2" charset="0"/>
              </a:rPr>
              <a:t>1. Изучить историю появления мягких игрушек.</a:t>
            </a:r>
          </a:p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b="1" i="1" dirty="0">
                <a:solidFill>
                  <a:srgbClr val="006600"/>
                </a:solidFill>
                <a:latin typeface="Cordeballet" pitchFamily="2" charset="0"/>
              </a:rPr>
              <a:t>2. Проанализировать модели-аналоги.</a:t>
            </a:r>
          </a:p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b="1" i="1" dirty="0">
                <a:solidFill>
                  <a:srgbClr val="006600"/>
                </a:solidFill>
                <a:latin typeface="Cordeballet" pitchFamily="2" charset="0"/>
              </a:rPr>
              <a:t>3. </a:t>
            </a:r>
            <a:r>
              <a:rPr lang="ru-RU" b="1" i="1" dirty="0" smtClean="0">
                <a:solidFill>
                  <a:srgbClr val="006600"/>
                </a:solidFill>
                <a:latin typeface="Cordeballet" pitchFamily="2" charset="0"/>
              </a:rPr>
              <a:t>Разобрать технологию </a:t>
            </a:r>
            <a:r>
              <a:rPr lang="ru-RU" b="1" i="1" dirty="0">
                <a:solidFill>
                  <a:srgbClr val="006600"/>
                </a:solidFill>
                <a:latin typeface="Cordeballet" pitchFamily="2" charset="0"/>
              </a:rPr>
              <a:t>изготовления и выполнить изделие.                                                     </a:t>
            </a:r>
          </a:p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b="1" i="1" dirty="0">
                <a:solidFill>
                  <a:srgbClr val="006600"/>
                </a:solidFill>
                <a:latin typeface="Cordeballet" pitchFamily="2" charset="0"/>
              </a:rPr>
              <a:t>4. Рассчитать экономические затраты на изготовление.</a:t>
            </a:r>
          </a:p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b="1" i="1" dirty="0">
                <a:solidFill>
                  <a:srgbClr val="006600"/>
                </a:solidFill>
                <a:latin typeface="Cordeballet" pitchFamily="2" charset="0"/>
              </a:rPr>
              <a:t>5. Узнать, как влияет на экологию данная техника пошива мягких игрушек</a:t>
            </a:r>
            <a:r>
              <a:rPr lang="ru-RU" b="1" i="1" dirty="0" smtClean="0">
                <a:solidFill>
                  <a:srgbClr val="006600"/>
                </a:solidFill>
                <a:latin typeface="Cordeballet" pitchFamily="2" charset="0"/>
              </a:rPr>
              <a:t>.</a:t>
            </a:r>
            <a:endParaRPr lang="ru-RU" b="1" i="1" dirty="0">
              <a:solidFill>
                <a:srgbClr val="006600"/>
              </a:solidFill>
              <a:latin typeface="Cordeballe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Требования к мягкой игрушке: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	М</a:t>
            </a:r>
            <a:r>
              <a:rPr lang="ru-RU" dirty="0" smtClean="0"/>
              <a:t>оя игрушка должна быть:</a:t>
            </a:r>
            <a:endParaRPr lang="ru-RU" dirty="0"/>
          </a:p>
          <a:p>
            <a:r>
              <a:rPr lang="ru-RU" dirty="0" smtClean="0"/>
              <a:t>красиво </a:t>
            </a:r>
            <a:r>
              <a:rPr lang="ru-RU" dirty="0"/>
              <a:t>и качественно изготовлена;</a:t>
            </a:r>
          </a:p>
          <a:p>
            <a:r>
              <a:rPr lang="ru-RU" dirty="0" smtClean="0"/>
              <a:t>небольшого </a:t>
            </a:r>
            <a:r>
              <a:rPr lang="ru-RU" dirty="0"/>
              <a:t>размера;</a:t>
            </a:r>
          </a:p>
          <a:p>
            <a:r>
              <a:rPr lang="ru-RU" dirty="0" smtClean="0"/>
              <a:t>из </a:t>
            </a:r>
            <a:r>
              <a:rPr lang="ru-RU" dirty="0"/>
              <a:t>мягкой ткани;</a:t>
            </a:r>
          </a:p>
          <a:p>
            <a:r>
              <a:rPr lang="ru-RU" dirty="0" smtClean="0"/>
              <a:t>натурального </a:t>
            </a:r>
            <a:r>
              <a:rPr lang="ru-RU" dirty="0"/>
              <a:t>цвета;</a:t>
            </a:r>
          </a:p>
          <a:p>
            <a:r>
              <a:rPr lang="ru-RU" dirty="0" smtClean="0"/>
              <a:t>выполнена </a:t>
            </a:r>
            <a:r>
              <a:rPr lang="ru-RU" dirty="0"/>
              <a:t>из экологически чистых </a:t>
            </a:r>
            <a:r>
              <a:rPr lang="ru-RU" dirty="0" smtClean="0"/>
              <a:t>  и безопасных материалов</a:t>
            </a:r>
            <a:r>
              <a:rPr lang="ru-RU" dirty="0"/>
              <a:t>;</a:t>
            </a:r>
          </a:p>
          <a:p>
            <a:r>
              <a:rPr lang="ru-RU" dirty="0" smtClean="0"/>
              <a:t>с </a:t>
            </a:r>
            <a:r>
              <a:rPr lang="ru-RU" dirty="0"/>
              <a:t>низкой себестоимостью.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686800" cy="4572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Выбор материала, инструмента, оборудование </a:t>
            </a:r>
            <a:r>
              <a:rPr lang="ru-RU" sz="4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098925"/>
          </a:xfrm>
        </p:spPr>
        <p:txBody>
          <a:bodyPr>
            <a:normAutofit/>
          </a:bodyPr>
          <a:lstStyle/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ткань;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иголки;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швейная машинка;</a:t>
            </a:r>
          </a:p>
          <a:p>
            <a:pPr lvl="0"/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синтепон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бумага, карандаш, ластик;</a:t>
            </a:r>
          </a:p>
          <a:p>
            <a:pPr lvl="0" fontAlgn="base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ожницы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fontAlgn="base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гладильная доска;</a:t>
            </a:r>
          </a:p>
          <a:p>
            <a:pPr lvl="0" fontAlgn="base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тюг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 fontAlgn="base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Технологическая последовательность изготовление мягкой игрушки</a:t>
            </a:r>
            <a:r>
              <a:rPr lang="ru-RU" i="1" dirty="0" smtClean="0">
                <a:solidFill>
                  <a:schemeClr val="tx1"/>
                </a:solidFill>
              </a:rPr>
              <a:t/>
            </a:r>
            <a:br>
              <a:rPr lang="ru-RU" i="1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33600"/>
            <a:ext cx="8686800" cy="4724400"/>
          </a:xfrm>
        </p:spPr>
        <p:txBody>
          <a:bodyPr>
            <a:noAutofit/>
          </a:bodyPr>
          <a:lstStyle/>
          <a:p>
            <a:pPr marL="98425" indent="22225">
              <a:defRPr/>
            </a:pPr>
            <a:r>
              <a:rPr lang="ru-RU" sz="2400" b="1" dirty="0" smtClean="0"/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одготовить лекала деталей(выполнение эскиза)</a:t>
            </a:r>
          </a:p>
          <a:p>
            <a:pPr marL="98425" indent="22225">
              <a:defRPr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Раскроить детали</a:t>
            </a:r>
          </a:p>
          <a:p>
            <a:pPr marL="98425" indent="22225">
              <a:defRPr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Вырезать ткань по выкройке</a:t>
            </a:r>
          </a:p>
          <a:p>
            <a:pPr marL="98425" indent="22225">
              <a:defRPr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Прошить сначала наметочным, а потом швом назад иголка детали тела, головы, лап, ушей и хвоста</a:t>
            </a:r>
          </a:p>
          <a:p>
            <a:pPr marL="98425" indent="22225">
              <a:defRPr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Набить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все нужные детали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синтепоном, зашить отверстия для набивки.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98425" indent="22225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Соединить готовые детали вместе с помощью нитяного крепления.</a:t>
            </a:r>
          </a:p>
          <a:p>
            <a:pPr marL="98425" indent="22225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Сшить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зайчишке трикотажную желтую кофточку 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жилетик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425" indent="22225">
              <a:defRPr/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425" indent="22225">
              <a:defRPr/>
            </a:pPr>
            <a:endParaRPr lang="ru-RU" sz="2400" b="1" i="1" dirty="0">
              <a:solidFill>
                <a:srgbClr val="2B4B2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Себестоимость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Себестоимость изделия – это выраженные в денежной форме текущие затраты на производство и реализацию продукции.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С=МЗ+О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+О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СОЦ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+А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+Д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, где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МЗ – материальные затраты,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 – оплата труда,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СОЦ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 – отчисления на социальные нужды,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 – амортизационные отчисления,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 – другие расходы.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Материальные затраты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405275"/>
              </p:ext>
            </p:extLst>
          </p:nvPr>
        </p:nvGraphicFramePr>
        <p:xfrm>
          <a:off x="304800" y="1219200"/>
          <a:ext cx="8610600" cy="403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6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3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89154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Интернет.</a:t>
            </a:r>
          </a:p>
          <a:p>
            <a:pPr>
              <a:defRPr/>
            </a:pP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В поиске информации я просидела около двух часов. За месяц мы оплачиваем 700 рублей по </a:t>
            </a:r>
            <a:r>
              <a:rPr lang="ru-RU" b="1" i="1" dirty="0" err="1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безлимитному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 тарифу. В месяце примерно 720 часов, следовательно, 700:720*2=3,88 рублей</a:t>
            </a:r>
          </a:p>
          <a:p>
            <a:pPr>
              <a:defRPr/>
            </a:pPr>
            <a:endParaRPr lang="ru-RU" b="1" i="1" dirty="0" smtClean="0">
              <a:solidFill>
                <a:srgbClr val="4E723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Всего себестоимость изделия составила:</a:t>
            </a:r>
          </a:p>
          <a:p>
            <a:pPr algn="ctr">
              <a:buNone/>
              <a:defRPr/>
            </a:pP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С = 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211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+ 3,88 = 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214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,88рублей</a:t>
            </a:r>
            <a:endParaRPr lang="ru-RU" b="1" i="1" dirty="0" smtClean="0">
              <a:solidFill>
                <a:srgbClr val="4E723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  <a:defRPr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Экологическое обоснование проекта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941638"/>
          </a:xfrm>
        </p:spPr>
        <p:txBody>
          <a:bodyPr>
            <a:normAutofit lnSpcReduction="10000"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 экологической точки зрения процесс изготовления и процесс эксплуатации моего изделия не повлекут за собой изменений в окружающей среде, нарушений в жизнедеятельности человека, так как мягкая игрушка сделана из экологически чистых материалов</a:t>
            </a:r>
            <a:r>
              <a:rPr lang="ru-RU" sz="2800" dirty="0" smtClean="0"/>
              <a:t>.</a:t>
            </a: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410200"/>
          </a:xfrm>
        </p:spPr>
        <p:txBody>
          <a:bodyPr>
            <a:normAutofit/>
          </a:bodyPr>
          <a:lstStyle/>
          <a:p>
            <a:pPr marL="92075" indent="11113">
              <a:defRPr/>
            </a:pP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ходе выполнения проекта я не только изучила </a:t>
            </a: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технологию изготовления мягких игрушек, </a:t>
            </a: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но и попрактиковалась.</a:t>
            </a:r>
          </a:p>
          <a:p>
            <a:pPr marL="92075" indent="11113">
              <a:defRPr/>
            </a:pP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Теперь могу сшить </a:t>
            </a: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мягкие игрушки.</a:t>
            </a:r>
          </a:p>
          <a:p>
            <a:pPr marL="92075" indent="11113">
              <a:defRPr/>
            </a:pPr>
            <a:r>
              <a:rPr lang="ru-RU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огу </a:t>
            </a: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посчитать себестоимость изделия самостоятельно.</a:t>
            </a:r>
          </a:p>
          <a:p>
            <a:pPr marL="92075" indent="11113">
              <a:defRPr/>
            </a:pP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Но главное, я </a:t>
            </a: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сделала подарок подруге своими руками</a:t>
            </a:r>
            <a:endParaRPr lang="ru-RU" b="1" i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2075" indent="11113">
              <a:defRPr/>
            </a:pP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Значит, поставленная вначале проекта цель полностью достигнута.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РЕКЛАМА ПРОЕКТА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371600"/>
            <a:ext cx="3946316" cy="52556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667000"/>
            <a:ext cx="2498516" cy="3327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158</TotalTime>
  <Words>463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Cordeballet</vt:lpstr>
      <vt:lpstr>Franklin Gothic Book</vt:lpstr>
      <vt:lpstr>Franklin Gothic Medium</vt:lpstr>
      <vt:lpstr>Monotype Corsiva</vt:lpstr>
      <vt:lpstr>Times New Roman</vt:lpstr>
      <vt:lpstr>Wingdings 2</vt:lpstr>
      <vt:lpstr>Трек</vt:lpstr>
      <vt:lpstr>«Изготовление мягкой игрушки» </vt:lpstr>
      <vt:lpstr>Проблема: </vt:lpstr>
      <vt:lpstr>Гипотеза: </vt:lpstr>
      <vt:lpstr>Цель ПРОЕКТА: </vt:lpstr>
      <vt:lpstr>ЗАДАЧИ ПРОЕКТА</vt:lpstr>
      <vt:lpstr>Требования к мягкой игрушке: </vt:lpstr>
      <vt:lpstr>Выбор материала, инструмента, оборудование  </vt:lpstr>
      <vt:lpstr>Технологическая последовательность изготовление мягкой игрушки </vt:lpstr>
      <vt:lpstr>Себестоимость</vt:lpstr>
      <vt:lpstr>Материальные затраты</vt:lpstr>
      <vt:lpstr>Другие расходы </vt:lpstr>
      <vt:lpstr>Экологическое обоснование проекта </vt:lpstr>
      <vt:lpstr>Выводы: </vt:lpstr>
      <vt:lpstr>РЕКЛАМА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«Изготовление юбки» </dc:title>
  <dc:creator>Тоша</dc:creator>
  <cp:lastModifiedBy>Home</cp:lastModifiedBy>
  <cp:revision>25</cp:revision>
  <dcterms:created xsi:type="dcterms:W3CDTF">2017-11-27T15:17:07Z</dcterms:created>
  <dcterms:modified xsi:type="dcterms:W3CDTF">2022-10-05T14:00:06Z</dcterms:modified>
</cp:coreProperties>
</file>